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2" r:id="rId4"/>
    <p:sldId id="269" r:id="rId5"/>
    <p:sldId id="271" r:id="rId6"/>
    <p:sldId id="275" r:id="rId7"/>
    <p:sldId id="276" r:id="rId8"/>
    <p:sldId id="259" r:id="rId9"/>
    <p:sldId id="261" r:id="rId10"/>
    <p:sldId id="274" r:id="rId11"/>
    <p:sldId id="260" r:id="rId12"/>
    <p:sldId id="263" r:id="rId13"/>
    <p:sldId id="264" r:id="rId14"/>
    <p:sldId id="265" r:id="rId15"/>
    <p:sldId id="266" r:id="rId16"/>
    <p:sldId id="262" r:id="rId17"/>
    <p:sldId id="267" r:id="rId18"/>
    <p:sldId id="268" r:id="rId19"/>
  </p:sldIdLst>
  <p:sldSz cx="12192000" cy="6858000"/>
  <p:notesSz cx="7053263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4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3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B4E9E-3CB6-5252-CADB-EA8E30C8A8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135F2D-DBB3-AACC-D62C-0588EC4C69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CC751-535A-C6C4-E984-98EE450D5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8E7DC-A4D2-49E0-B309-F1A86D8828E2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AC63B1-8A53-3443-401C-9E1740B56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0631BB-3424-1797-197F-EF285FFA8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50178-BD26-48E9-B883-931690A03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387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2EFEE-224B-679E-4592-0399A3F71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3DA674-0739-99E5-4615-A0FE688828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4AE6DF-DC2C-A1DD-24F2-E504985A5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8E7DC-A4D2-49E0-B309-F1A86D8828E2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9DE0E4-3BA9-4013-E721-3B959FDDB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1A4C2-9012-A4DA-8A1A-C621FC709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50178-BD26-48E9-B883-931690A03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996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2C615C-2300-4B18-B33A-C9581C5173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722506-C0BC-84E2-FF5F-6577065DC1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0AC83-720D-1A7A-D86B-89B1DF785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8E7DC-A4D2-49E0-B309-F1A86D8828E2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C74F5E-63EF-FA15-ADB8-FF57289A9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58BD6D-C2B9-B353-2DF6-B5561115C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50178-BD26-48E9-B883-931690A03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04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07D8F-A7F3-5376-A6E8-8924E974E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94313A-C3F7-0E01-7FD0-1D09D2AE1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3ED79-4DA2-8A94-959D-BE2966E85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8E7DC-A4D2-49E0-B309-F1A86D8828E2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BB6BE-9688-A1D7-DB4E-4C9CE2B4C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7318E5-42AF-C0BD-767B-A7C071413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50178-BD26-48E9-B883-931690A03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878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F9B9A-A537-1EED-5D1F-0F71522DF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CD742C-7A33-218C-A8E5-83B9A062CE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4FE03-0E92-1B1B-5B25-81414FDA4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8E7DC-A4D2-49E0-B309-F1A86D8828E2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B1233-ABC7-17BA-FE8F-E5407E9F3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7CDF0-4FCD-DAD2-735D-81D4A9FC8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50178-BD26-48E9-B883-931690A03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67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36F99-6264-1343-3AFB-5F63609EF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55661-6173-774C-7B9A-42EBF4BF29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C56B2F-C147-F8B5-0F98-FFABFDE87B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FE7537-06C7-9258-2CB9-CF6635BD7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8E7DC-A4D2-49E0-B309-F1A86D8828E2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63179D-C447-0435-4B4A-C48263A02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B2FECF-247A-021C-34AD-8F5FC5D6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50178-BD26-48E9-B883-931690A03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520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BA502-E872-4CCE-A392-523152288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8ED1D-1ABC-B8E3-C700-3920049DF7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F83DA4-7C55-BB72-2DB5-30BB854FA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935C86-117F-FA44-CAAE-E5CB7C24A4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F17EA7-FC88-2701-70EA-10BA72EEAF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1480AB-A042-8BA5-6B28-AD7D47656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8E7DC-A4D2-49E0-B309-F1A86D8828E2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725AB1-CEBF-99FF-E7C3-750202F7C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F8ABD4-4A91-7F11-F1A4-DAFB60F60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50178-BD26-48E9-B883-931690A03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35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44FEE-2F56-38D3-082C-FAE5FC6E7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3A3231-4F29-8165-3DD5-B7A024EE7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8E7DC-A4D2-49E0-B309-F1A86D8828E2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3A0C12-51E7-6295-F2D5-F7C65559A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9AA6B7-1B61-2AC9-1634-B26826A6A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50178-BD26-48E9-B883-931690A03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367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6EE1DE-59CA-B775-5253-EEC38FA7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8E7DC-A4D2-49E0-B309-F1A86D8828E2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DC14B3-5AEF-5A45-D70F-A8AC8A58B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63B8DA-6C03-808E-5E52-03627B49A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50178-BD26-48E9-B883-931690A03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662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751FD-D3AF-BE04-DDF1-4557B0549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90FED-9F24-6CD8-B8E4-19E6BAD28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73C317-85C5-96E6-33B3-ABB3C83401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F07723-F6C2-FE58-BC7B-0FAE88AD8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8E7DC-A4D2-49E0-B309-F1A86D8828E2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7858B4-C870-9639-EBB9-C671D5C4C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1FBFCC-E6A0-53A3-99A5-98628D1AE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50178-BD26-48E9-B883-931690A03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312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3A33C-2A69-663B-B62B-9161E1208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0D4389-84EB-10BE-686E-6665A2F4BA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34311A-2EC9-BA64-F7F8-C36321F237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8C376E-E93D-0A9D-2A1C-A7E8516D5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8E7DC-A4D2-49E0-B309-F1A86D8828E2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15990E-56B9-8B64-0AD5-2861B8012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137F3A-7EDE-7B2C-C29C-93754F17B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50178-BD26-48E9-B883-931690A03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299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69BF45-C588-B2D2-2607-125084FED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46E3C3-8B93-D00B-8444-60AB12A1CD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F4BD9-7E26-DAD9-5D26-7C8D947B93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8E7DC-A4D2-49E0-B309-F1A86D8828E2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30C720-EEBA-6E2C-E9F2-5FE27AEFCD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57FF5D-9308-C121-5D0B-459DB168F5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E50178-BD26-48E9-B883-931690A03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509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serendipstudio.org/exchange/bioactivities/succession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36BB6-123E-8E0E-78C9-6A3E86920E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9889" y="1122363"/>
            <a:ext cx="984885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Pictures for </a:t>
            </a:r>
            <a:br>
              <a:rPr lang="en-US" dirty="0"/>
            </a:br>
            <a:r>
              <a:rPr lang="en-US" dirty="0"/>
              <a:t>“Stability and change</a:t>
            </a:r>
            <a:br>
              <a:rPr lang="en-US" dirty="0"/>
            </a:br>
            <a:r>
              <a:rPr lang="en-US" dirty="0"/>
              <a:t>in biological communities”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F2F8F6-0BDB-F264-A177-B6FA5EA07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2587" y="4392538"/>
            <a:ext cx="10206527" cy="848170"/>
          </a:xfrm>
        </p:spPr>
        <p:txBody>
          <a:bodyPr>
            <a:noAutofit/>
          </a:bodyPr>
          <a:lstStyle/>
          <a:p>
            <a:r>
              <a:rPr lang="en-US" sz="32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https://serendipstudio.org/exchange/bioactivities/succession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14928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01ED8-9D49-FF9E-6F89-C947A7642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Grassland in Gull Colony on </a:t>
            </a:r>
            <a:r>
              <a:rPr lang="en-US" dirty="0" err="1"/>
              <a:t>Surtsey</a:t>
            </a:r>
            <a:r>
              <a:rPr lang="en-US" dirty="0"/>
              <a:t> Island</a:t>
            </a:r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33F4832-BBD5-421B-E3E0-F557DE232F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6" t="42321" r="45463" b="20904"/>
          <a:stretch/>
        </p:blipFill>
        <p:spPr>
          <a:xfrm>
            <a:off x="2390766" y="1350580"/>
            <a:ext cx="7560234" cy="5142295"/>
          </a:xfrm>
        </p:spPr>
      </p:pic>
    </p:spTree>
    <p:extLst>
      <p:ext uri="{BB962C8B-B14F-4D97-AF65-F5344CB8AC3E}">
        <p14:creationId xmlns:p14="http://schemas.microsoft.com/office/powerpoint/2010/main" val="34600214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186E8-B840-48B8-0878-5E26337FD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5101"/>
            <a:ext cx="10515600" cy="787400"/>
          </a:xfrm>
        </p:spPr>
        <p:txBody>
          <a:bodyPr/>
          <a:lstStyle/>
          <a:p>
            <a:pPr algn="ctr"/>
            <a:r>
              <a:rPr lang="en-US" dirty="0"/>
              <a:t>Lichen on Volcanic Rock</a:t>
            </a:r>
          </a:p>
        </p:txBody>
      </p:sp>
      <p:pic>
        <p:nvPicPr>
          <p:cNvPr id="5" name="Content Placeholder 4" descr="A picture containing different, colorful&#10;&#10;Description automatically generated">
            <a:extLst>
              <a:ext uri="{FF2B5EF4-FFF2-40B4-BE49-F238E27FC236}">
                <a16:creationId xmlns:a16="http://schemas.microsoft.com/office/drawing/2014/main" id="{8D274C38-3D0B-C497-C88E-5C150484C0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693" y="1038701"/>
            <a:ext cx="8184832" cy="539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95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89EF6-CDEB-A9C9-8FCE-8EAF16F1E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302" y="712054"/>
            <a:ext cx="5781675" cy="1952714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Farm field in eastern US abandoned for 1-5 years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083D6D-9596-3C5E-A045-284D3DB2F5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79826" y="3076486"/>
            <a:ext cx="4791890" cy="2895052"/>
          </a:xfrm>
        </p:spPr>
        <p:txBody>
          <a:bodyPr>
            <a:normAutofit/>
          </a:bodyPr>
          <a:lstStyle/>
          <a:p>
            <a:r>
              <a:rPr lang="en-US" sz="3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Grasses, wildflowers and weeds with a few shrub and tree seedlings </a:t>
            </a:r>
            <a:endParaRPr lang="en-US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3EC2CD-4641-AE11-6EA5-1E5A44B76B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4" t="7677" r="5126" b="4242"/>
          <a:stretch/>
        </p:blipFill>
        <p:spPr bwMode="auto">
          <a:xfrm>
            <a:off x="7543800" y="712054"/>
            <a:ext cx="2928359" cy="56049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76464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0BB60-B125-1640-1A34-7F58904E6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87" y="790575"/>
            <a:ext cx="6799263" cy="1600200"/>
          </a:xfrm>
        </p:spPr>
        <p:txBody>
          <a:bodyPr>
            <a:noAutofit/>
          </a:bodyPr>
          <a:lstStyle/>
          <a:p>
            <a:pPr algn="ctr"/>
            <a:r>
              <a:rPr lang="en-US" sz="4400" dirty="0"/>
              <a:t>Farm field in eastern US abandoned for 10-15 years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ABFCDD-BE27-15BF-A034-34181EAD76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61627" y="2760291"/>
            <a:ext cx="4876803" cy="3211246"/>
          </a:xfrm>
        </p:spPr>
        <p:txBody>
          <a:bodyPr>
            <a:normAutofit/>
          </a:bodyPr>
          <a:lstStyle/>
          <a:p>
            <a:r>
              <a:rPr lang="en-US" sz="3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Grasses, wildflowers and weeds with some shrubs and young trees</a:t>
            </a:r>
            <a:endParaRPr lang="en-US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Content Placeholder 4" descr="old field habitat Delmarva Peninsula">
            <a:extLst>
              <a:ext uri="{FF2B5EF4-FFF2-40B4-BE49-F238E27FC236}">
                <a16:creationId xmlns:a16="http://schemas.microsoft.com/office/drawing/2014/main" id="{A98EC288-6304-3226-6B5B-5629688FCA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731" r="59711"/>
          <a:stretch/>
        </p:blipFill>
        <p:spPr bwMode="auto">
          <a:xfrm>
            <a:off x="7969097" y="1230175"/>
            <a:ext cx="2861276" cy="46601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795111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EAF44-3202-90C2-51BF-4C6752290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637" y="809625"/>
            <a:ext cx="5970587" cy="1600200"/>
          </a:xfrm>
        </p:spPr>
        <p:txBody>
          <a:bodyPr>
            <a:noAutofit/>
          </a:bodyPr>
          <a:lstStyle/>
          <a:p>
            <a:pPr algn="ctr"/>
            <a:r>
              <a:rPr lang="en-US" sz="4400" dirty="0"/>
              <a:t>Farm field in eastern US abandoned for &gt;20 years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39F375-A038-6D49-5341-53740DB0E6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8224" y="2811566"/>
            <a:ext cx="3703801" cy="3057422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j-lt"/>
              </a:rPr>
              <a:t>Forest</a:t>
            </a:r>
          </a:p>
        </p:txBody>
      </p:sp>
      <p:pic>
        <p:nvPicPr>
          <p:cNvPr id="5" name="Content Placeholder 4" descr="Forest | Definition, Ecology, Types, Trees, Examples ...">
            <a:extLst>
              <a:ext uri="{FF2B5EF4-FFF2-40B4-BE49-F238E27FC236}">
                <a16:creationId xmlns:a16="http://schemas.microsoft.com/office/drawing/2014/main" id="{FDD166B1-15CB-E2DC-718D-E114CA863E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103" y="190500"/>
            <a:ext cx="4307205" cy="647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3072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2BA52-F242-D0C0-6AB8-3F3CAC42F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014" y="275935"/>
            <a:ext cx="9966348" cy="818108"/>
          </a:xfrm>
        </p:spPr>
        <p:txBody>
          <a:bodyPr/>
          <a:lstStyle/>
          <a:p>
            <a:pPr algn="ctr"/>
            <a:r>
              <a:rPr lang="en-US" dirty="0"/>
              <a:t>Precipitation vs. Biomes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C68E80-234E-3850-6C1B-B28BA5DB7B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2014" y="1146602"/>
            <a:ext cx="5157787" cy="82391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6D922D-34BA-1DD9-0EB8-05494AEDEA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Map&#10;&#10;Description automatically generated">
            <a:extLst>
              <a:ext uri="{FF2B5EF4-FFF2-40B4-BE49-F238E27FC236}">
                <a16:creationId xmlns:a16="http://schemas.microsoft.com/office/drawing/2014/main" id="{72DC47D9-BF1E-AD35-0CD7-12F50CEB0F7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5" t="7013" r="41985" b="2503"/>
          <a:stretch/>
        </p:blipFill>
        <p:spPr bwMode="auto">
          <a:xfrm>
            <a:off x="1617882" y="1183235"/>
            <a:ext cx="4460945" cy="52022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Content Placeholder 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49D8C9D-190C-D257-7940-3EDBA919744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2" t="403" r="62336" b="4838"/>
          <a:stretch/>
        </p:blipFill>
        <p:spPr bwMode="auto">
          <a:xfrm>
            <a:off x="6508604" y="1183234"/>
            <a:ext cx="4281760" cy="4429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387304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8658A-921F-3E21-98C4-A562BA636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726"/>
            <a:ext cx="10515600" cy="787399"/>
          </a:xfrm>
        </p:spPr>
        <p:txBody>
          <a:bodyPr/>
          <a:lstStyle/>
          <a:p>
            <a:pPr algn="ctr"/>
            <a:r>
              <a:rPr lang="en-US" dirty="0"/>
              <a:t>Pond with Marsh on Edges</a:t>
            </a:r>
          </a:p>
        </p:txBody>
      </p:sp>
      <p:pic>
        <p:nvPicPr>
          <p:cNvPr id="5" name="Content Placeholder 4" descr="A body of water with grass and land in the background&#10;&#10;Description automatically generated with low confidence">
            <a:extLst>
              <a:ext uri="{FF2B5EF4-FFF2-40B4-BE49-F238E27FC236}">
                <a16:creationId xmlns:a16="http://schemas.microsoft.com/office/drawing/2014/main" id="{5FEBF2E0-F5FF-1AA4-2F7C-D0D81EDCC8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06"/>
          <a:stretch/>
        </p:blipFill>
        <p:spPr bwMode="auto">
          <a:xfrm>
            <a:off x="1047750" y="883395"/>
            <a:ext cx="10477500" cy="58599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216783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E817D-34A4-43D4-2B20-686A68C0E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001"/>
            <a:ext cx="10515600" cy="7207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Bog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3009617-7A9C-3643-E0D8-90F049F8CA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2179" r="160"/>
          <a:stretch/>
        </p:blipFill>
        <p:spPr bwMode="auto">
          <a:xfrm>
            <a:off x="1683515" y="781050"/>
            <a:ext cx="8824969" cy="58220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282287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608CF-8AC2-9631-3159-9FA892E1D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5913437" cy="1600200"/>
          </a:xfrm>
        </p:spPr>
        <p:txBody>
          <a:bodyPr>
            <a:normAutofit/>
          </a:bodyPr>
          <a:lstStyle/>
          <a:p>
            <a:r>
              <a:rPr lang="en-US" sz="5400" dirty="0"/>
              <a:t>Succession in a Pond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574CF5-9971-F8CC-5898-8DF3486756A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D1190739-29A9-D08A-63FE-2A99AA359C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81" t="5011" r="62977" b="5229"/>
          <a:stretch/>
        </p:blipFill>
        <p:spPr bwMode="auto">
          <a:xfrm>
            <a:off x="7192801" y="230966"/>
            <a:ext cx="3633470" cy="63960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30900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13BA2-D10F-650E-BAE3-18E532322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146" y="219848"/>
            <a:ext cx="10527707" cy="1007110"/>
          </a:xfrm>
        </p:spPr>
        <p:txBody>
          <a:bodyPr/>
          <a:lstStyle/>
          <a:p>
            <a:pPr algn="ctr"/>
            <a:r>
              <a:rPr lang="en-US" dirty="0"/>
              <a:t>Hawaiian Tropical Forest</a:t>
            </a:r>
          </a:p>
        </p:txBody>
      </p:sp>
      <p:pic>
        <p:nvPicPr>
          <p:cNvPr id="1026" name="Picture 2" descr="Panoramic of Hakalau Forest National Wildlife Refuge">
            <a:extLst>
              <a:ext uri="{FF2B5EF4-FFF2-40B4-BE49-F238E27FC236}">
                <a16:creationId xmlns:a16="http://schemas.microsoft.com/office/drawing/2014/main" id="{D4C23778-A627-ECA2-8B03-2555CBFDAE1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" r="33610"/>
          <a:stretch/>
        </p:blipFill>
        <p:spPr bwMode="auto">
          <a:xfrm>
            <a:off x="723898" y="932572"/>
            <a:ext cx="10907027" cy="579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19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2D320-CF64-9A23-9CC9-C688CC84F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250"/>
            <a:ext cx="10515600" cy="815975"/>
          </a:xfrm>
        </p:spPr>
        <p:txBody>
          <a:bodyPr/>
          <a:lstStyle/>
          <a:p>
            <a:pPr algn="ctr"/>
            <a:r>
              <a:rPr lang="en-US" dirty="0"/>
              <a:t>Hawaiian Tropical Forest</a:t>
            </a:r>
          </a:p>
        </p:txBody>
      </p:sp>
      <p:pic>
        <p:nvPicPr>
          <p:cNvPr id="2050" name="Picture 2" descr="The diverse understory of Hakalau Forest National Wildlife Refuge.">
            <a:extLst>
              <a:ext uri="{FF2B5EF4-FFF2-40B4-BE49-F238E27FC236}">
                <a16:creationId xmlns:a16="http://schemas.microsoft.com/office/drawing/2014/main" id="{DC9CEC86-D94C-4B8F-8EC4-40D9BD2B626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50" y="946150"/>
            <a:ext cx="8534400" cy="568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558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3452E-9CD5-B888-E39B-AD6FC595D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833" y="85725"/>
            <a:ext cx="10515600" cy="87311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Hawaiian Tropical Forest, with moss </a:t>
            </a:r>
          </a:p>
        </p:txBody>
      </p:sp>
      <p:pic>
        <p:nvPicPr>
          <p:cNvPr id="1026" name="Picture 2" descr="Verdant lush tropical rainforest in the hawaiian volcanoes national park Hawaii big island">
            <a:extLst>
              <a:ext uri="{FF2B5EF4-FFF2-40B4-BE49-F238E27FC236}">
                <a16:creationId xmlns:a16="http://schemas.microsoft.com/office/drawing/2014/main" id="{4D31D131-20BE-0719-E8A8-BE11E335923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833" y="958842"/>
            <a:ext cx="8229600" cy="550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9579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3B10F-5EE4-2C75-AB22-67E611574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203835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A Hawaiian bird eating fruit in a forest bush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F30A51-B2DE-D7DD-5166-269D4955BD2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Omao">
            <a:extLst>
              <a:ext uri="{FF2B5EF4-FFF2-40B4-BE49-F238E27FC236}">
                <a16:creationId xmlns:a16="http://schemas.microsoft.com/office/drawing/2014/main" id="{CD7B2A77-AB2C-A426-1A90-56759E1A6B6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" r="12930"/>
          <a:stretch/>
        </p:blipFill>
        <p:spPr bwMode="auto">
          <a:xfrm>
            <a:off x="4954588" y="561974"/>
            <a:ext cx="6227762" cy="545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7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E565E-8D7A-3F37-882B-77CA2DD22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6050"/>
            <a:ext cx="10515600" cy="1082675"/>
          </a:xfrm>
        </p:spPr>
        <p:txBody>
          <a:bodyPr/>
          <a:lstStyle/>
          <a:p>
            <a:pPr algn="ctr"/>
            <a:r>
              <a:rPr lang="en-US" dirty="0"/>
              <a:t>Formation of </a:t>
            </a:r>
            <a:r>
              <a:rPr lang="en-US" dirty="0" err="1"/>
              <a:t>Surtsey</a:t>
            </a:r>
            <a:r>
              <a:rPr lang="en-US" dirty="0"/>
              <a:t> Island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C9A7419-4EAE-1ADB-1BDE-7AEE361C985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150" y="958850"/>
            <a:ext cx="7670800" cy="57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39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A1FC8-9D6B-CCC2-676B-191B38A9B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712"/>
            <a:ext cx="10515600" cy="882650"/>
          </a:xfrm>
        </p:spPr>
        <p:txBody>
          <a:bodyPr/>
          <a:lstStyle/>
          <a:p>
            <a:pPr algn="ctr"/>
            <a:r>
              <a:rPr lang="en-US" dirty="0"/>
              <a:t>Formation of </a:t>
            </a:r>
            <a:r>
              <a:rPr lang="en-US" dirty="0" err="1"/>
              <a:t>Surtsey</a:t>
            </a:r>
            <a:r>
              <a:rPr lang="en-US" dirty="0"/>
              <a:t> Island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4DB7C65-0E85-546E-B5DE-B1D1FAB235E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350" y="949313"/>
            <a:ext cx="8623300" cy="582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856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49011-A2DA-425C-7914-465FA1BDB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25" y="69850"/>
            <a:ext cx="10515600" cy="911225"/>
          </a:xfrm>
        </p:spPr>
        <p:txBody>
          <a:bodyPr/>
          <a:lstStyle/>
          <a:p>
            <a:pPr algn="ctr"/>
            <a:r>
              <a:rPr lang="en-US" dirty="0" err="1"/>
              <a:t>Surtsey</a:t>
            </a:r>
            <a:r>
              <a:rPr lang="en-US" dirty="0"/>
              <a:t> Island</a:t>
            </a:r>
          </a:p>
        </p:txBody>
      </p:sp>
      <p:pic>
        <p:nvPicPr>
          <p:cNvPr id="5" name="Content Placeholder 4" descr="tap for larger version: image of two adult seagulls (Lesser Black-backed Gulls) with an island in the distance.">
            <a:extLst>
              <a:ext uri="{FF2B5EF4-FFF2-40B4-BE49-F238E27FC236}">
                <a16:creationId xmlns:a16="http://schemas.microsoft.com/office/drawing/2014/main" id="{F068EC73-1901-9E89-BEA1-A9391F74E6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47" r="26122"/>
          <a:stretch/>
        </p:blipFill>
        <p:spPr bwMode="auto">
          <a:xfrm>
            <a:off x="2013725" y="901691"/>
            <a:ext cx="8359812" cy="56397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89253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 gull nest surrounded by long grasses, moss, and chunks of black lava rock.">
            <a:extLst>
              <a:ext uri="{FF2B5EF4-FFF2-40B4-BE49-F238E27FC236}">
                <a16:creationId xmlns:a16="http://schemas.microsoft.com/office/drawing/2014/main" id="{F409054B-3D48-E779-AD84-7C747262A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63" y="0"/>
            <a:ext cx="10302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0525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2466</TotalTime>
  <Words>131</Words>
  <Application>Microsoft Office PowerPoint</Application>
  <PresentationFormat>Widescreen</PresentationFormat>
  <Paragraphs>21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Pictures for  “Stability and change in biological communities”</vt:lpstr>
      <vt:lpstr>Hawaiian Tropical Forest</vt:lpstr>
      <vt:lpstr>Hawaiian Tropical Forest</vt:lpstr>
      <vt:lpstr>Hawaiian Tropical Forest, with moss </vt:lpstr>
      <vt:lpstr>A Hawaiian bird eating fruit in a forest bush</vt:lpstr>
      <vt:lpstr>Formation of Surtsey Island</vt:lpstr>
      <vt:lpstr>Formation of Surtsey Island</vt:lpstr>
      <vt:lpstr>Surtsey Island</vt:lpstr>
      <vt:lpstr>PowerPoint Presentation</vt:lpstr>
      <vt:lpstr>Grassland in Gull Colony on Surtsey Island</vt:lpstr>
      <vt:lpstr>Lichen on Volcanic Rock</vt:lpstr>
      <vt:lpstr>Farm field in eastern US abandoned for 1-5 years</vt:lpstr>
      <vt:lpstr>Farm field in eastern US abandoned for 10-15 years</vt:lpstr>
      <vt:lpstr>Farm field in eastern US abandoned for &gt;20 years</vt:lpstr>
      <vt:lpstr>Precipitation vs. Biomes</vt:lpstr>
      <vt:lpstr>Pond with Marsh on Edges</vt:lpstr>
      <vt:lpstr>Bog</vt:lpstr>
      <vt:lpstr>Succession in a Pond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Pictures for stability and change in biological communitiesand ecosystems</dc:title>
  <dc:creator>Waldron, Ingrid L</dc:creator>
  <cp:lastModifiedBy>Waldron, Ingrid L</cp:lastModifiedBy>
  <cp:revision>14</cp:revision>
  <cp:lastPrinted>2023-03-19T12:23:16Z</cp:lastPrinted>
  <dcterms:created xsi:type="dcterms:W3CDTF">2023-02-26T18:17:14Z</dcterms:created>
  <dcterms:modified xsi:type="dcterms:W3CDTF">2023-03-26T09:36:40Z</dcterms:modified>
</cp:coreProperties>
</file>